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Lato"/>
      <p:regular r:id="rId14"/>
      <p:bold r:id="rId15"/>
      <p:italic r:id="rId16"/>
      <p:boldItalic r:id="rId17"/>
    </p:embeddedFont>
    <p:embeddedFont>
      <p:font typeface="Lato Black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jryc/LqkJmFBpJ/SvpEFx7l6vI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19" Type="http://schemas.openxmlformats.org/officeDocument/2006/relationships/font" Target="fonts/LatoBlack-boldItalic.fntdata"/><Relationship Id="rId18" Type="http://schemas.openxmlformats.org/officeDocument/2006/relationships/font" Target="fonts/Lato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Body">
  <p:cSld name="CUSTOM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1" name="Google Shape;71;p22"/>
          <p:cNvSpPr txBox="1"/>
          <p:nvPr>
            <p:ph idx="1" type="subTitle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2" type="body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+ Caption">
  <p:cSld name="CUSTOM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idx="1" type="subTitle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79" name="Google Shape;79;p23"/>
          <p:cNvSpPr txBox="1"/>
          <p:nvPr>
            <p:ph idx="2" type="body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">
  <p:cSld name="CUSTOM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" type="body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">
  <p:cSld name="CUSTOM_2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1" type="body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op - Text Bottom">
  <p:cSld name="CUSTOM_2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Text 1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2 Images Grey">
  <p:cSld name="TITLE_ONLY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/>
          <p:nvPr>
            <p:ph idx="1" type="subTitle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3 Images Grey">
  <p:cSld name="TITLE_ONLY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1 Image Grey">
  <p:cSld name="TITLE_ONLY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63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2 Images India Ink">
  <p:cSld name="TITLE_ONLY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/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" type="subTitle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3 Images India Ink">
  <p:cSld name="TITLE_ONLY_1_1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7" name="Google Shape;137;p32"/>
          <p:cNvSpPr txBox="1"/>
          <p:nvPr>
            <p:ph idx="1" type="subTitle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1 Image India Ink">
  <p:cSld name="TITLE_ONLY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33"/>
          <p:cNvSpPr txBox="1"/>
          <p:nvPr>
            <p:ph idx="1" type="subTitle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63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/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8" name="Google Shape;148;p3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b="1" sz="2000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/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Jodhpur">
  <p:cSld name="CUSTOM_8">
    <p:bg>
      <p:bgPr>
        <a:solidFill>
          <a:srgbClr val="1B2E8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Indus">
  <p:cSld name="CUSTOM_10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/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1" type="subTitle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40"/>
          <p:cNvSpPr txBox="1"/>
          <p:nvPr>
            <p:ph idx="1" type="subTitle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 with Message">
  <p:cSld name="TITLE_1">
    <p:bg>
      <p:bgPr>
        <a:solidFill>
          <a:srgbClr val="1F1F5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">
  <p:cSld name="CUSTOM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/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4" name="Google Shape;184;p42"/>
          <p:cNvSpPr txBox="1"/>
          <p:nvPr>
            <p:ph idx="1" type="subTitle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2"/>
          <p:cNvSpPr txBox="1"/>
          <p:nvPr>
            <p:ph idx="2" type="body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26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 - Text Left">
  <p:cSld name="CUSTOM_1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/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1" name="Google Shape;191;p43"/>
          <p:cNvSpPr txBox="1"/>
          <p:nvPr>
            <p:ph idx="1" type="subTitle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3"/>
          <p:cNvSpPr txBox="1"/>
          <p:nvPr>
            <p:ph idx="2" type="body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91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CUSTOM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" name="Google Shape;196;p44"/>
          <p:cNvSpPr txBox="1"/>
          <p:nvPr>
            <p:ph idx="1" type="subTitle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/>
          <p:nvPr>
            <p:ph idx="2" type="body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/>
          <p:nvPr>
            <p:ph idx="3" type="subTitle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02" name="Google Shape;202;p44"/>
          <p:cNvSpPr txBox="1"/>
          <p:nvPr>
            <p:ph idx="4" type="body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5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CUSTOM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6" name="Google Shape;206;p45"/>
          <p:cNvSpPr txBox="1"/>
          <p:nvPr>
            <p:ph idx="1" type="subTitle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/>
          <p:nvPr>
            <p:ph idx="2" type="body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/>
          <p:nvPr>
            <p:ph idx="3" type="subTitle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12" name="Google Shape;212;p45"/>
          <p:cNvSpPr txBox="1"/>
          <p:nvPr>
            <p:ph idx="4" type="body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45"/>
          <p:cNvSpPr txBox="1"/>
          <p:nvPr>
            <p:ph idx="5" type="subTitle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14" name="Google Shape;214;p45"/>
          <p:cNvSpPr txBox="1"/>
          <p:nvPr>
            <p:ph idx="6" type="body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53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with Images">
  <p:cSld name="CUSTOM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/>
          <p:nvPr>
            <p:ph idx="1" type="subTitle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/>
          <p:nvPr>
            <p:ph idx="2" type="body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/>
          <p:nvPr>
            <p:ph idx="3" type="subTitle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23" name="Google Shape;223;p46"/>
          <p:cNvSpPr txBox="1"/>
          <p:nvPr>
            <p:ph idx="4" type="subTitle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224" name="Google Shape;224;p46"/>
          <p:cNvSpPr txBox="1"/>
          <p:nvPr>
            <p:ph idx="5" type="body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46"/>
          <p:cNvSpPr txBox="1"/>
          <p:nvPr>
            <p:ph idx="6" type="subTitle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26" name="Google Shape;226;p46"/>
          <p:cNvSpPr txBox="1"/>
          <p:nvPr>
            <p:ph idx="7" type="subTitle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227" name="Google Shape;227;p46"/>
          <p:cNvSpPr txBox="1"/>
          <p:nvPr>
            <p:ph idx="8" type="body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46"/>
          <p:cNvSpPr txBox="1"/>
          <p:nvPr>
            <p:ph idx="9" type="subTitle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Body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2" name="Google Shape;232;p47"/>
          <p:cNvSpPr txBox="1"/>
          <p:nvPr>
            <p:ph idx="1" type="subTitle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7"/>
          <p:cNvSpPr txBox="1"/>
          <p:nvPr>
            <p:ph idx="2" type="body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+ Caption">
  <p:cSld name="CUSTOM_2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0" name="Google Shape;240;p48"/>
          <p:cNvSpPr txBox="1"/>
          <p:nvPr>
            <p:ph idx="1" type="subTitle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41" name="Google Shape;241;p48"/>
          <p:cNvSpPr txBox="1"/>
          <p:nvPr>
            <p:ph idx="2" type="body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">
  <p:cSld name="CUSTOM_2_1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">
  <p:cSld name="CUSTOM_2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4" name="Google Shape;254;p50"/>
          <p:cNvSpPr txBox="1"/>
          <p:nvPr>
            <p:ph idx="1" type="body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tatic Logo">
  <p:cSld name="TITLE_1_1_1">
    <p:bg>
      <p:bgPr>
        <a:solidFill>
          <a:srgbClr val="1F1F5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op - Text Bottom">
  <p:cSld name="CUSTOM_2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1" name="Google Shape;261;p51"/>
          <p:cNvSpPr txBox="1"/>
          <p:nvPr>
            <p:ph idx="1" type="body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Text 1" type="secHead">
  <p:cSld name="SECTION_HEAD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Text 2">
  <p:cSld name="SECTION_HEADER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 Frames 4">
  <p:cSld name="CUSTOM_1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2 Images Grey">
  <p:cSld name="TITLE_ONLY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/>
          <p:nvPr>
            <p:ph idx="1" type="subTitle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3 Images Grey">
  <p:cSld name="TITLE_ONLY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/>
          <p:nvPr>
            <p:ph idx="1" type="subTitle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1 Image Grey">
  <p:cSld name="TITLE_ONLY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/>
          <p:nvPr>
            <p:ph idx="1" type="subTitle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63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 Title + 1 Image India Ink">
  <p:cSld name="TITLE_ONLY_1_1_1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/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6" name="Google Shape;306;p58"/>
          <p:cNvSpPr txBox="1"/>
          <p:nvPr>
            <p:ph idx="1" type="subTitle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63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/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Footer">
  <p:cSld name="CAPTION_ONLY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">
  <p:cSld name="CUSTOM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17"/>
          <p:cNvSpPr txBox="1"/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" name="Google Shape;27;p17"/>
          <p:cNvSpPr txBox="1"/>
          <p:nvPr>
            <p:ph idx="1" type="subTitle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2" type="body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269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India I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Jodhpur">
  <p:cSld name="CUSTOM_8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asant">
  <p:cSld name="CUSTOM_9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Kohl">
  <p:cSld name="CUSTOM_9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Indus">
  <p:cSld name="CUSTOM_10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1" i="0" lang="en" sz="900" u="none" cap="none" strike="noStrik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900" u="none" cap="none" strike="noStrik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 - Text Left">
  <p:cSld name="CUSTOM_1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8"/>
          <p:cNvSpPr txBox="1"/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" type="subTitle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2" type="body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9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CUSTOM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" name="Google Shape;38;p19"/>
          <p:cNvSpPr txBox="1"/>
          <p:nvPr>
            <p:ph idx="1" type="subTitle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/>
          <p:nvPr>
            <p:ph idx="3" type="subTitle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44" name="Google Shape;44;p19"/>
          <p:cNvSpPr txBox="1"/>
          <p:nvPr>
            <p:ph idx="4" type="body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CUSTOM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7" name="Google Shape;47;p20"/>
          <p:cNvSpPr txBox="1"/>
          <p:nvPr>
            <p:ph idx="1" type="subTitle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/>
          <p:nvPr>
            <p:ph idx="2" type="body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/>
          <p:nvPr>
            <p:ph idx="3" type="subTitle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53" name="Google Shape;53;p20"/>
          <p:cNvSpPr txBox="1"/>
          <p:nvPr>
            <p:ph idx="4" type="body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5" type="subTitle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55" name="Google Shape;55;p20"/>
          <p:cNvSpPr txBox="1"/>
          <p:nvPr>
            <p:ph idx="6" type="body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53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with Images">
  <p:cSld name="CUSTOM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/>
          <p:nvPr>
            <p:ph idx="1" type="subTitle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/>
          <p:nvPr>
            <p:ph idx="2" type="body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/>
          <p:nvPr>
            <p:ph idx="3" type="subTitle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63" name="Google Shape;63;p21"/>
          <p:cNvSpPr txBox="1"/>
          <p:nvPr>
            <p:ph idx="4" type="subTitle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5" type="body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6" type="subTitle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66" name="Google Shape;66;p21"/>
          <p:cNvSpPr txBox="1"/>
          <p:nvPr>
            <p:ph idx="7" type="subTitle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67" name="Google Shape;67;p21"/>
          <p:cNvSpPr txBox="1"/>
          <p:nvPr>
            <p:ph idx="8" type="body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9" type="subTitle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54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b="0" i="0" sz="2800" u="none" cap="none" strike="noStrik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b="0" i="0" sz="2800" u="none" cap="none" strike="noStrik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/>
          <p:nvPr>
            <p:ph type="title"/>
          </p:nvPr>
        </p:nvSpPr>
        <p:spPr>
          <a:xfrm>
            <a:off x="0" y="137160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29875" y="2302350"/>
            <a:ext cx="619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2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Name : The __Vulnerables__ </a:t>
            </a:r>
            <a:endParaRPr b="1" i="0" sz="2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29887" y="2983600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bio : Heading to a new Era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Date :</a:t>
            </a: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20:09:2022</a:t>
            </a:r>
            <a:endParaRPr b="0" i="0" sz="1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/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Problem Statement?</a:t>
            </a:r>
            <a:endParaRPr sz="2000"/>
          </a:p>
        </p:txBody>
      </p:sp>
      <p:sp>
        <p:nvSpPr>
          <p:cNvPr id="348" name="Google Shape;348;p2"/>
          <p:cNvSpPr txBox="1"/>
          <p:nvPr/>
        </p:nvSpPr>
        <p:spPr>
          <a:xfrm>
            <a:off x="512375" y="1151300"/>
            <a:ext cx="4590300" cy="3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Why did you decide to solve this Problem statement?</a:t>
            </a:r>
            <a:endParaRPr b="0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 our experiences, we have seen that filling up bank details has become a hurdle for most users, especially the senior citizens.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could bring out a possible solution to overcome this hurdle.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virtual avatar can be created and it works in such a way that it could guide the user to perform the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required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operations.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475" y="1345750"/>
            <a:ext cx="3629076" cy="20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"/>
          <p:cNvSpPr txBox="1"/>
          <p:nvPr>
            <p:ph type="title"/>
          </p:nvPr>
        </p:nvSpPr>
        <p:spPr>
          <a:xfrm>
            <a:off x="4" y="3287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/>
          </a:p>
        </p:txBody>
      </p:sp>
      <p:sp>
        <p:nvSpPr>
          <p:cNvPr id="355" name="Google Shape;355;p5"/>
          <p:cNvSpPr txBox="1"/>
          <p:nvPr>
            <p:ph type="title"/>
          </p:nvPr>
        </p:nvSpPr>
        <p:spPr>
          <a:xfrm>
            <a:off x="244925" y="904750"/>
            <a:ext cx="5174100" cy="3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140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 which are likely to be used by you for the prototype, if your idea gets selected</a:t>
            </a:r>
            <a:endParaRPr b="0" sz="1400">
              <a:solidFill>
                <a:srgbClr val="4A454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400">
              <a:solidFill>
                <a:srgbClr val="4A454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400"/>
              <a:buChar char="●"/>
            </a:pPr>
            <a:r>
              <a:rPr b="0" lang="en" sz="1400">
                <a:solidFill>
                  <a:srgbClr val="4A4548"/>
                </a:solidFill>
                <a:highlight>
                  <a:srgbClr val="FFFFFF"/>
                </a:highlight>
              </a:rPr>
              <a:t>Azure seams to be more  </a:t>
            </a:r>
            <a:r>
              <a:rPr b="0" lang="en" sz="1400">
                <a:solidFill>
                  <a:srgbClr val="4A4548"/>
                </a:solidFill>
                <a:highlight>
                  <a:srgbClr val="FFFFFF"/>
                </a:highlight>
              </a:rPr>
              <a:t>useful</a:t>
            </a:r>
            <a:r>
              <a:rPr b="0" lang="en" sz="1400">
                <a:solidFill>
                  <a:srgbClr val="4A4548"/>
                </a:solidFill>
                <a:highlight>
                  <a:srgbClr val="FFFFFF"/>
                </a:highlight>
              </a:rPr>
              <a:t> for us in this scenario , because it long time to join a  course and  to  accomplish the given task.</a:t>
            </a:r>
            <a:endParaRPr b="0" sz="1400">
              <a:solidFill>
                <a:srgbClr val="4A454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4A454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400"/>
              <a:buChar char="●"/>
            </a:pPr>
            <a:r>
              <a:rPr b="0" lang="en" sz="1400">
                <a:solidFill>
                  <a:srgbClr val="4A4548"/>
                </a:solidFill>
                <a:highlight>
                  <a:srgbClr val="FFFFFF"/>
                </a:highlight>
              </a:rPr>
              <a:t>As well almost most of the  basic course and tutorials we find  may or may not be useful  to the current situation so it good to go with azure tools.</a:t>
            </a:r>
            <a:endParaRPr b="0" sz="1400">
              <a:solidFill>
                <a:srgbClr val="4A454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4A454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548"/>
              </a:buClr>
              <a:buSzPts val="1400"/>
              <a:buChar char="●"/>
            </a:pPr>
            <a:r>
              <a:rPr b="0" lang="en" sz="1400">
                <a:solidFill>
                  <a:srgbClr val="4A4548"/>
                </a:solidFill>
                <a:highlight>
                  <a:srgbClr val="FFFFFF"/>
                </a:highlight>
              </a:rPr>
              <a:t>Azure tools help us in this to  handle this type of  </a:t>
            </a:r>
            <a:r>
              <a:rPr b="0" lang="en" sz="1400">
                <a:solidFill>
                  <a:srgbClr val="4A4548"/>
                </a:solidFill>
                <a:highlight>
                  <a:srgbClr val="FFFFFF"/>
                </a:highlight>
              </a:rPr>
              <a:t>situation</a:t>
            </a:r>
            <a:r>
              <a:rPr b="0" lang="en" sz="1400">
                <a:solidFill>
                  <a:srgbClr val="4A4548"/>
                </a:solidFill>
                <a:highlight>
                  <a:srgbClr val="FFFFFF"/>
                </a:highlight>
              </a:rPr>
              <a:t> to  take action on what we really want , so here azure tools are given priority than others.</a:t>
            </a:r>
            <a:endParaRPr b="0" sz="1400">
              <a:solidFill>
                <a:srgbClr val="4A4548"/>
              </a:solidFill>
              <a:highlight>
                <a:srgbClr val="FFFFFF"/>
              </a:highlight>
            </a:endParaRPr>
          </a:p>
        </p:txBody>
      </p:sp>
      <p:pic>
        <p:nvPicPr>
          <p:cNvPr id="356" name="Google Shape;35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325" y="1026675"/>
            <a:ext cx="3133025" cy="25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"/>
          <p:cNvSpPr txBox="1"/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User Segment &amp; Main Points</a:t>
            </a:r>
            <a:endParaRPr sz="2000"/>
          </a:p>
        </p:txBody>
      </p:sp>
      <p:sp>
        <p:nvSpPr>
          <p:cNvPr id="362" name="Google Shape;362;p3"/>
          <p:cNvSpPr txBox="1"/>
          <p:nvPr/>
        </p:nvSpPr>
        <p:spPr>
          <a:xfrm>
            <a:off x="512375" y="1151300"/>
            <a:ext cx="5274000" cy="3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Which user /advertiser segment would be early adopter of your product &amp; why?</a:t>
            </a:r>
            <a:endParaRPr b="0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      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have an idea of targeting the youngers as well the the middle ages people between the age group (3 0 - 40)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Because nowadays these are the who are taking the small efforts to such an extreme levels.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 choosing this people could be a jackpot for us , In that case these kinds of strategies would us to reach our goal to a great extend. </a:t>
            </a:r>
            <a:endParaRPr b="0" i="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775" y="1611100"/>
            <a:ext cx="2786800" cy="20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"/>
          <p:cNvSpPr txBox="1"/>
          <p:nvPr/>
        </p:nvSpPr>
        <p:spPr>
          <a:xfrm>
            <a:off x="452700" y="956450"/>
            <a:ext cx="49665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the alternatives/competitive products for the problem you are solving?</a:t>
            </a:r>
            <a:endParaRPr b="0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There are chat bots which does the job. However, they do tend to be a bit difficult to navigate and unreliable.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Adding to this, multilanguage support isn’t available for most chat bots.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Virtual avatars enact some human traits and does could be more effective than that of the chat bots.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	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"/>
          <p:cNvSpPr txBox="1"/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Pre-Requisite</a:t>
            </a:r>
            <a:endParaRPr sz="2000"/>
          </a:p>
        </p:txBody>
      </p:sp>
      <p:pic>
        <p:nvPicPr>
          <p:cNvPr id="370" name="Google Shape;37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200" y="1519250"/>
            <a:ext cx="3420001" cy="227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"/>
          <p:cNvSpPr txBox="1"/>
          <p:nvPr>
            <p:ph type="title"/>
          </p:nvPr>
        </p:nvSpPr>
        <p:spPr>
          <a:xfrm>
            <a:off x="454379" y="192225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Any Supporting Functional Documents</a:t>
            </a:r>
            <a:endParaRPr sz="2000"/>
          </a:p>
        </p:txBody>
      </p:sp>
      <p:pic>
        <p:nvPicPr>
          <p:cNvPr id="376" name="Google Shape;37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25" y="805550"/>
            <a:ext cx="7397102" cy="40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"/>
          <p:cNvSpPr txBox="1"/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endParaRPr sz="2000"/>
          </a:p>
        </p:txBody>
      </p:sp>
      <p:sp>
        <p:nvSpPr>
          <p:cNvPr id="382" name="Google Shape;382;p7"/>
          <p:cNvSpPr txBox="1"/>
          <p:nvPr/>
        </p:nvSpPr>
        <p:spPr>
          <a:xfrm>
            <a:off x="512375" y="1151300"/>
            <a:ext cx="4743000" cy="3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Our Virtual Avatar is capable of helping people with no English knowledge, The Bot communicate to the user in their native Language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Auto filling already given detail to avoid Redundancy of data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Text to speech functionality for people who are visually challenged.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75" y="1343750"/>
            <a:ext cx="3359350" cy="26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"/>
          <p:cNvSpPr txBox="1"/>
          <p:nvPr>
            <p:ph type="title"/>
          </p:nvPr>
        </p:nvSpPr>
        <p:spPr>
          <a:xfrm>
            <a:off x="338275" y="1539325"/>
            <a:ext cx="41010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Thank You…..</a:t>
            </a:r>
            <a:endParaRPr sz="3600"/>
          </a:p>
        </p:txBody>
      </p:sp>
      <p:sp>
        <p:nvSpPr>
          <p:cNvPr id="389" name="Google Shape;389;p9"/>
          <p:cNvSpPr txBox="1"/>
          <p:nvPr>
            <p:ph idx="1" type="subTitle"/>
          </p:nvPr>
        </p:nvSpPr>
        <p:spPr>
          <a:xfrm>
            <a:off x="4697375" y="2658775"/>
            <a:ext cx="3905700" cy="23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Team member names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1. Sriram Aravidh            4. Erick John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2.Shaun Eliot alex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3.Anto Abisheik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